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743" y="402504"/>
            <a:ext cx="38884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Полезное питание для подростков</a:t>
            </a:r>
            <a:endParaRPr lang="ru-RU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441" y="4797152"/>
            <a:ext cx="818311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Показателем правильного и сбалансированного питания является достаточное количество пищевых веществ в сутки потребляемые человеком, которые включают в себя белки, жиры и углеводы. </a:t>
            </a:r>
          </a:p>
        </p:txBody>
      </p:sp>
      <p:pic>
        <p:nvPicPr>
          <p:cNvPr id="1026" name="Picture 2" descr="C:\Documents and Settings\.OTRIX\Рабочий стол\work\Depositphotos_18775913_original-630x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19" y="1824498"/>
            <a:ext cx="2664797" cy="22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.OTRIX\Рабочий стол\work\shutterstock_1177447931-630x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2592288" cy="210203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.OTRIX\Рабочий стол\work\Depositphotos_19721607_original-630x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824498"/>
            <a:ext cx="2671167" cy="211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337" y="1196752"/>
            <a:ext cx="14401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Белки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1696" y="1196752"/>
            <a:ext cx="9006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Жиры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3666" y="1196752"/>
            <a:ext cx="16561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Углеводы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882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.OTRIX\Рабочий стол\work\Pro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8703"/>
            <a:ext cx="2376264" cy="20882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04664"/>
            <a:ext cx="1800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Белки ≈ 100гр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404664"/>
            <a:ext cx="16561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Жиры ≈ 100гр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96698" y="404664"/>
            <a:ext cx="20882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Углеводы ≈ 400гр</a:t>
            </a:r>
            <a:endParaRPr lang="ru-RU" dirty="0"/>
          </a:p>
        </p:txBody>
      </p:sp>
      <p:pic>
        <p:nvPicPr>
          <p:cNvPr id="2051" name="Picture 3" descr="C:\Documents and Settings\.OTRIX\Рабочий стол\work\polyunsaturated_fa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342" y="1336151"/>
            <a:ext cx="2595323" cy="210078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.OTRIX\Рабочий стол\work\complex-carbohydra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3164" y="1348703"/>
            <a:ext cx="2415300" cy="208823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9998" y="4365104"/>
            <a:ext cx="671601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Здоровое питание подростков обязательно должно включать продукты животного происхождения — мясо и птицу, рыбу, яйца и молочные продукты. Только так можно обеспечить растущий организм необходимым количеством незаменимых аминокислот.</a:t>
            </a:r>
          </a:p>
        </p:txBody>
      </p:sp>
    </p:spTree>
    <p:extLst>
      <p:ext uri="{BB962C8B-B14F-4D97-AF65-F5344CB8AC3E}">
        <p14:creationId xmlns:p14="http://schemas.microsoft.com/office/powerpoint/2010/main" xmlns="" val="1959390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7624" y="764704"/>
            <a:ext cx="612068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оличеством </a:t>
            </a:r>
            <a:r>
              <a:rPr lang="ru-RU" dirty="0" err="1"/>
              <a:t>полинасыщенных</a:t>
            </a:r>
            <a:r>
              <a:rPr lang="ru-RU" dirty="0"/>
              <a:t> жиров можно себя ограничить. Они не являются незаменимыми и могут успешно синтезироваться в организме человека. Этот вид жиров в наибольшем количестве присутствует в яичных желтках, сале, сливочном, коксовом и пальмовом маслах. </a:t>
            </a:r>
          </a:p>
        </p:txBody>
      </p:sp>
      <p:pic>
        <p:nvPicPr>
          <p:cNvPr id="3074" name="Picture 2" descr="C:\Documents and Settings\.OTRIX\Рабочий стол\work\dieta-pri-polikistoze-jaichnikov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06"/>
            <a:ext cx="2448272" cy="2162657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.OTRIX\Рабочий стол\work\polinasyshennye-giry-v-fast-fu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494980" cy="2162657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.OTRIX\Рабочий стол\work\snac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08"/>
            <a:ext cx="2592288" cy="2162657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2981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9528" y="692696"/>
            <a:ext cx="298190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 smtClean="0"/>
              <a:t>Полиненасыщенные жиры</a:t>
            </a:r>
            <a:endParaRPr lang="ru-RU" dirty="0"/>
          </a:p>
        </p:txBody>
      </p:sp>
      <p:pic>
        <p:nvPicPr>
          <p:cNvPr id="4098" name="Picture 2" descr="C:\Documents and Settings\.OTRIX\Рабочий стол\work\zAtMWQ3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48" y="1913969"/>
            <a:ext cx="2648797" cy="194421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.OTRIX\Рабочий стол\work\1393492869_polinenasyschennye-zhiry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3969"/>
            <a:ext cx="2448272" cy="194421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.OTRIX\Рабочий стол\work\polyunsaturated_fa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913969"/>
            <a:ext cx="2621867" cy="194421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.OTRIX\Рабочий стол\work\walnu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12057"/>
            <a:ext cx="3733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.OTRIX\Рабочий стол\work\komponenti-pitaniya-gir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12057"/>
            <a:ext cx="3325028" cy="22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658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1860" y="467380"/>
            <a:ext cx="23042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37368"/>
            <a:ext cx="784887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Источниками белков в питании являются продукты растительного и животного происхождения. Но последние обладают более высокой биологической ценностью из-за большего количества и соотношения в них незаменимых аминокислот. Наиболее оптимальное соотношение аминокислот – в  яйцах, мясе, молоке, рыбе. </a:t>
            </a:r>
          </a:p>
        </p:txBody>
      </p:sp>
      <p:pic>
        <p:nvPicPr>
          <p:cNvPr id="5122" name="Picture 2" descr="C:\Documents and Settings\.OTRIX\Рабочий стол\work\974d70d064d307a5_111934130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9247"/>
            <a:ext cx="2304256" cy="187220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.OTRIX\Рабочий стол\work\comer-protein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99247"/>
            <a:ext cx="2772308" cy="187220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.OTRIX\Рабочий стол\work\717ovO9r1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2808312" cy="187220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7495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727280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Они </a:t>
            </a:r>
            <a:r>
              <a:rPr lang="ru-RU" dirty="0"/>
              <a:t>жизненно необходимы для образования энергии в тканях, особенно мозга. Клетки мозга получают энергию преимущественно за счет окисления глюкозы, которая содержится в винограде, бананах, картофеле, капусте, ягодах, в злаках и зерновых.</a:t>
            </a:r>
          </a:p>
        </p:txBody>
      </p:sp>
      <p:pic>
        <p:nvPicPr>
          <p:cNvPr id="6146" name="Picture 2" descr="C:\Documents and Settings\.OTRIX\Рабочий стол\work\1426345_37163nothumb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96" y="3789040"/>
            <a:ext cx="2980832" cy="25250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.OTRIX\Рабочий стол\work\grap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408618" cy="25250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2240" y="332656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Углеводы преимущественно играют роль поставщиков энергии</a:t>
            </a:r>
          </a:p>
        </p:txBody>
      </p:sp>
      <p:pic>
        <p:nvPicPr>
          <p:cNvPr id="6148" name="Picture 4" descr="C:\Documents and Settings\.OTRIX\Рабочий стол\work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813" y="3789040"/>
            <a:ext cx="2570398" cy="252508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8483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3"/>
            <a:ext cx="61206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правильный и здоровый рацион подростка должны непременно </a:t>
            </a:r>
            <a:r>
              <a:rPr lang="ru-RU" dirty="0" smtClean="0"/>
              <a:t>входить: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7024" y="1593258"/>
            <a:ext cx="20162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Молочные продукты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362426"/>
            <a:ext cx="151676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Мясо и рыба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547092"/>
            <a:ext cx="275908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Растительная </a:t>
            </a:r>
            <a:r>
              <a:rPr lang="ru-RU" dirty="0" smtClean="0"/>
              <a:t>клетчатка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94632" y="5122735"/>
            <a:ext cx="27753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Полиненасыщенные </a:t>
            </a:r>
            <a:r>
              <a:rPr lang="ru-RU" dirty="0"/>
              <a:t>жиры и сложные углеводы</a:t>
            </a:r>
          </a:p>
        </p:txBody>
      </p:sp>
      <p:pic>
        <p:nvPicPr>
          <p:cNvPr id="7170" name="Picture 2" descr="C:\Documents and Settings\.OTRIX\Рабочий стол\work\Pro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04" y="2496611"/>
            <a:ext cx="2304256" cy="187306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.OTRIX\Рабочий стол\work\php68E1k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159" y="2066628"/>
            <a:ext cx="2196244" cy="1959323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.OTRIX\Рабочий стол\work\di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759089" cy="199301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.OTRIX\Рабочий стол\work\Depositphotos_19721607_original-630x4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618" y="4740416"/>
            <a:ext cx="2328240" cy="1687967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9210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225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7</cp:revision>
  <dcterms:modified xsi:type="dcterms:W3CDTF">2015-01-30T09:12:58Z</dcterms:modified>
</cp:coreProperties>
</file>